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oen van Schaik" initials="Jv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-112" y="-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FC5CA9E-84DA-4014-A9E4-BC3B5CD60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81A4FD8A-DEB9-465C-B4D9-0E65183AF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0EBD90A-E240-490E-887F-C953CE32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0B5C77D-2BE4-44B6-A6EE-BCC61BB0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3C4E1B2-BF7C-4222-991D-5B5DB3202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70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1E8F525-F38A-48C5-B695-029837827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ABCE64BE-7F57-441C-9309-846976E5D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5A0C7F9-0D6D-40C8-BC30-1D1AF9DE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B49A564-02E3-4DAF-A9CD-4AF9F623E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A8ADEAF-474C-44D5-9672-11C06FF4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2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4CC602F2-75A0-447B-9982-499DD162D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77D95CC6-8D78-440B-8640-3271EA51A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E7D40BA-8835-457E-A027-7CD089E23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C98D257-7254-49A9-9147-77CFA8D94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AB875AC-1E7F-412B-AC50-1294937C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91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957A480-F416-4289-87EA-D9B0A815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632C3B4-C7CA-479C-8043-9CC85C50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4E7AFFB-EA26-4635-B0C7-749D361CA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C0B7ACB-3EB8-48F1-8F81-8C9BB1DA9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20367AD-6CD3-4202-9C50-9D66FECFD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60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7ACE0DB-3C45-4AE9-ADFB-72904EF83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4D3CEBA9-641C-4279-9E9E-001E62034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AF350D0-9822-4263-A776-ED9F06A4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D3987851-31D9-485F-BA0C-4EE04A5B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C4BCCFC-3400-4A5B-97C3-24900F0F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08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752A079-2897-4D08-8978-1DC1949B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CD8CC5F-4D64-4498-B14A-F85744D97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C4A27ABA-0905-4DB3-A2DB-735171794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9F59A6C0-AE9C-4015-95E1-2D94207D5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C12A91B7-7147-493E-AE28-B29967C6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DEAF7940-D9FB-4E10-8094-CA09B292F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11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89CE3C1-9EAF-4810-8993-B70FAC48F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BD8799A-FFB1-43EF-8EDC-8DD6953DB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7D8FED31-DF0E-4515-B3A8-D13013238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731CC709-359A-47EF-9141-3ECA51157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63F9DA8A-B05B-4A71-BCB3-38EB3D84A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846A8FB8-98BA-458A-908D-58A366A2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2B9AD6FD-A76A-46A6-BC5D-C4CFED5B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A131CF2A-A4A0-4742-A220-6931D40D1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27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9BBB60A-C74F-44F6-93C5-C38EA0D6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56C9EDCC-7E85-4C9C-AD41-6C07D837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F5E52ADF-3681-4264-BCB0-03276444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0759AB9E-96C2-427F-A13A-80AE0AF5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57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6D234C2A-10C4-44D4-9DAD-EF3F6E47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94A5AEB8-96D0-4ED7-B32B-9DC96880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B3F9E2BB-AE2E-4D19-816D-050DB034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26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3FD7759-394D-470F-9D6E-A05DAA4A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AB535D4-8E64-4099-860F-C5FAE7C7D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AC3A3765-2270-46FC-82AD-7916FEE8B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B85D45B-1CE5-4BAB-9537-E5F74655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06E4EF0C-44D8-407F-AA61-24ECD3FA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6F7BFAF6-83E4-4B3F-9FF2-CFF3603E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91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8794065-785A-4E47-9F5B-E3465AC8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93D7275B-9D15-4DA4-9FC7-BE2EE7B24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2CDE32EC-7DD8-45F3-9DAD-675D1B94D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0055E500-9F44-4F00-951A-A05D8BEDE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31E2C694-98C1-4976-BAEE-0BD94F62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D75A6B70-96C7-4809-B4D9-67BC941C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14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71359728-0B8D-41BA-99D9-3451C9A2E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29858AE-5ED5-4F61-B361-0D34154CB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7B5FE52-1A51-4583-84D2-E8D8C4C80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FB81-8181-495B-930A-DC71E7CAB5DE}" type="datetimeFigureOut">
              <a:rPr lang="nl-NL" smtClean="0"/>
              <a:t>17-07-18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CA3FEE7-C076-4D9F-A0EF-0648A69F3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0321802-5908-4624-8CC6-DC2ED2709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5D4C0-E487-4FC8-8B52-9FA4E6F38D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62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2018-03%20Brief%20Soling%20class%20ondertekend%20word%20document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79E470D-86F0-4BA8-8306-293D0EDDB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2833"/>
            <a:ext cx="9144000" cy="1636813"/>
          </a:xfrm>
        </p:spPr>
        <p:txBody>
          <a:bodyPr/>
          <a:lstStyle/>
          <a:p>
            <a:r>
              <a:rPr lang="nl-NL" dirty="0"/>
              <a:t>Orion Project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BC329950-74E0-4F46-A1C6-8E238B6D3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80344"/>
            <a:ext cx="9144000" cy="477456"/>
          </a:xfrm>
        </p:spPr>
        <p:txBody>
          <a:bodyPr/>
          <a:lstStyle/>
          <a:p>
            <a:r>
              <a:rPr lang="nl-NL" dirty="0"/>
              <a:t>Carbon mast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5B6B7D4B-B82A-4DFE-B350-3B9F13B1F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266" y="61891"/>
            <a:ext cx="3145467" cy="212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24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C4DA696-5552-4B6C-BA2A-3937D7D56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0782"/>
          </a:xfrm>
        </p:spPr>
        <p:txBody>
          <a:bodyPr/>
          <a:lstStyle/>
          <a:p>
            <a:pPr algn="ctr"/>
            <a:r>
              <a:rPr lang="en-US" dirty="0"/>
              <a:t>Introduction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C93A97B-6A2C-4B13-AD53-155D7F13E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 view of the lack of available masts as well as the costs of producing a relatively small amount of Aluminum masts ISA executive has decided to support a trial / pilot with carbon fiber masts under strict rules and regulations from the International Soling Class. </a:t>
            </a:r>
          </a:p>
          <a:p>
            <a:r>
              <a:rPr lang="en-US" dirty="0"/>
              <a:t>Carbon masts have been used for Olympic class yachts and beyond for over 20 years now. </a:t>
            </a:r>
          </a:p>
          <a:p>
            <a:r>
              <a:rPr lang="en-US" dirty="0"/>
              <a:t>All classes using carbon masts have proven that they can last longer and are a lot harder to break. </a:t>
            </a:r>
          </a:p>
          <a:p>
            <a:endParaRPr lang="nl-NL" dirty="0"/>
          </a:p>
        </p:txBody>
      </p:sp>
      <p:sp>
        <p:nvSpPr>
          <p:cNvPr id="5" name="Rechthoek 4">
            <a:hlinkClick r:id="rId2" action="ppaction://hlinkfile"/>
            <a:extLst>
              <a:ext uri="{FF2B5EF4-FFF2-40B4-BE49-F238E27FC236}">
                <a16:creationId xmlns:a16="http://schemas.microsoft.com/office/drawing/2014/main" xmlns="" id="{FD321053-D76A-4A4D-88FA-8F50979FFB0E}"/>
              </a:ext>
            </a:extLst>
          </p:cNvPr>
          <p:cNvSpPr/>
          <p:nvPr/>
        </p:nvSpPr>
        <p:spPr>
          <a:xfrm>
            <a:off x="9377916" y="3498112"/>
            <a:ext cx="1382233" cy="425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ISA Letter</a:t>
            </a:r>
          </a:p>
        </p:txBody>
      </p:sp>
    </p:spTree>
    <p:extLst>
      <p:ext uri="{BB962C8B-B14F-4D97-AF65-F5344CB8AC3E}">
        <p14:creationId xmlns:p14="http://schemas.microsoft.com/office/powerpoint/2010/main" val="429424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ling_datasheet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62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47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D74BDC4-9413-48AA-97F2-DF9453C2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470"/>
          </a:xfrm>
        </p:spPr>
        <p:txBody>
          <a:bodyPr/>
          <a:lstStyle/>
          <a:p>
            <a:pPr algn="ctr"/>
            <a:r>
              <a:rPr lang="nl-NL" dirty="0" err="1"/>
              <a:t>Measurements</a:t>
            </a:r>
            <a:r>
              <a:rPr lang="nl-NL" dirty="0"/>
              <a:t> 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6F6613F8-21C3-4419-8EC0-29F8D3BFF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945" y="4537620"/>
            <a:ext cx="11778301" cy="211743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9CEB20E5-816A-4C43-A4AB-6911FB04A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45" y="1776534"/>
            <a:ext cx="11778301" cy="263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884B9A2-5526-46AA-B883-F93801C43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857"/>
            <a:ext cx="10515600" cy="606055"/>
          </a:xfrm>
        </p:spPr>
        <p:txBody>
          <a:bodyPr>
            <a:noAutofit/>
          </a:bodyPr>
          <a:lstStyle/>
          <a:p>
            <a:pPr algn="ctr"/>
            <a:r>
              <a:rPr lang="nl-NL" sz="3200" dirty="0"/>
              <a:t>INTERNATIONAL SOLING CLASS RULES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CBDC3CB-9594-47E9-BE8F-BBF611EE4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766"/>
            <a:ext cx="10515600" cy="451883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Section F — Rig</a:t>
            </a:r>
          </a:p>
          <a:p>
            <a:r>
              <a:rPr lang="en-US" dirty="0"/>
              <a:t>F.1 Certification</a:t>
            </a:r>
          </a:p>
          <a:p>
            <a:r>
              <a:rPr lang="en-US" dirty="0"/>
              <a:t>F.1.1 The rig shall comply with the class rules in force at the time of initial</a:t>
            </a:r>
          </a:p>
          <a:p>
            <a:r>
              <a:rPr lang="en-US" dirty="0"/>
              <a:t>fundamental measurement.</a:t>
            </a:r>
          </a:p>
          <a:p>
            <a:r>
              <a:rPr lang="en-US" dirty="0"/>
              <a:t>F.1.2 Measurement shall carried out in accordance with the ERS.</a:t>
            </a:r>
          </a:p>
          <a:p>
            <a:r>
              <a:rPr lang="en-US" dirty="0"/>
              <a:t>F.1.3 Routine maintenance is permitted, but altered or repaired spars shall be remeasured.</a:t>
            </a:r>
          </a:p>
          <a:p>
            <a:r>
              <a:rPr lang="en-US" dirty="0"/>
              <a:t>F.2 Mast</a:t>
            </a:r>
          </a:p>
          <a:p>
            <a:r>
              <a:rPr lang="en-US" dirty="0"/>
              <a:t>F.2.1 MANUFACTURER</a:t>
            </a:r>
          </a:p>
          <a:p>
            <a:r>
              <a:rPr lang="en-US" dirty="0"/>
              <a:t>Manufacturer is optional.</a:t>
            </a:r>
          </a:p>
          <a:p>
            <a:r>
              <a:rPr lang="en-US" dirty="0"/>
              <a:t>F.2.2 MATERIALS</a:t>
            </a:r>
          </a:p>
          <a:p>
            <a:r>
              <a:rPr lang="en-US" dirty="0"/>
              <a:t>F.2.2.1 </a:t>
            </a:r>
            <a:r>
              <a:rPr lang="en-US" dirty="0">
                <a:highlight>
                  <a:srgbClr val="FFFF00"/>
                </a:highlight>
              </a:rPr>
              <a:t>The mast spar shall be one continuous drawn </a:t>
            </a:r>
            <a:r>
              <a:rPr lang="en-US" dirty="0" err="1">
                <a:highlight>
                  <a:srgbClr val="FFFF00"/>
                </a:highlight>
              </a:rPr>
              <a:t>aluminium</a:t>
            </a:r>
            <a:r>
              <a:rPr lang="en-US" dirty="0">
                <a:highlight>
                  <a:srgbClr val="FFFF00"/>
                </a:highlight>
              </a:rPr>
              <a:t> alloy extrusion with</a:t>
            </a:r>
          </a:p>
          <a:p>
            <a:r>
              <a:rPr lang="en-US" dirty="0">
                <a:highlight>
                  <a:srgbClr val="FFFF00"/>
                </a:highlight>
              </a:rPr>
              <a:t>an integrated groove. The </a:t>
            </a:r>
            <a:r>
              <a:rPr lang="en-US" dirty="0" err="1">
                <a:highlight>
                  <a:srgbClr val="FFFF00"/>
                </a:highlight>
              </a:rPr>
              <a:t>aluminium</a:t>
            </a:r>
            <a:r>
              <a:rPr lang="en-US" dirty="0">
                <a:highlight>
                  <a:srgbClr val="FFFF00"/>
                </a:highlight>
              </a:rPr>
              <a:t> content shall be minimum 90%.</a:t>
            </a:r>
          </a:p>
          <a:p>
            <a:r>
              <a:rPr lang="en-US" dirty="0"/>
              <a:t>F.2.2.2 Holes may be made in the mast only for fittings and rigging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ballon: rechthoek 3">
            <a:extLst>
              <a:ext uri="{FF2B5EF4-FFF2-40B4-BE49-F238E27FC236}">
                <a16:creationId xmlns:a16="http://schemas.microsoft.com/office/drawing/2014/main" xmlns="" id="{C5166F2E-7345-456E-A0AF-432F8BAE6653}"/>
              </a:ext>
            </a:extLst>
          </p:cNvPr>
          <p:cNvSpPr/>
          <p:nvPr/>
        </p:nvSpPr>
        <p:spPr>
          <a:xfrm>
            <a:off x="9494872" y="2860158"/>
            <a:ext cx="2296633" cy="547575"/>
          </a:xfrm>
          <a:prstGeom prst="wedgeRectCallout">
            <a:avLst>
              <a:gd name="adj1" fmla="val -293268"/>
              <a:gd name="adj2" fmla="val 2293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Carbon </a:t>
            </a:r>
          </a:p>
          <a:p>
            <a:pPr algn="ctr"/>
            <a:r>
              <a:rPr lang="nl-NL" dirty="0" err="1">
                <a:solidFill>
                  <a:schemeClr val="tx1"/>
                </a:solidFill>
              </a:rPr>
              <a:t>see</a:t>
            </a:r>
            <a:r>
              <a:rPr lang="nl-NL" dirty="0">
                <a:solidFill>
                  <a:schemeClr val="tx1"/>
                </a:solidFill>
              </a:rPr>
              <a:t> data sheet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8333FA18-716B-467F-95A7-6F3CC9EC1863}"/>
              </a:ext>
            </a:extLst>
          </p:cNvPr>
          <p:cNvSpPr/>
          <p:nvPr/>
        </p:nvSpPr>
        <p:spPr>
          <a:xfrm>
            <a:off x="1169581" y="5710812"/>
            <a:ext cx="90270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F.2.4.10 Mast weight The sectional weight including the luff groove shall be not less than 2.20kg/m. </a:t>
            </a:r>
            <a:endParaRPr lang="nl-NL" dirty="0"/>
          </a:p>
        </p:txBody>
      </p:sp>
      <p:sp>
        <p:nvSpPr>
          <p:cNvPr id="7" name="Tekstballon: rechthoek 6">
            <a:extLst>
              <a:ext uri="{FF2B5EF4-FFF2-40B4-BE49-F238E27FC236}">
                <a16:creationId xmlns:a16="http://schemas.microsoft.com/office/drawing/2014/main" xmlns="" id="{998FB1B5-7E69-4049-B164-1B924DFA2BF8}"/>
              </a:ext>
            </a:extLst>
          </p:cNvPr>
          <p:cNvSpPr/>
          <p:nvPr/>
        </p:nvSpPr>
        <p:spPr>
          <a:xfrm>
            <a:off x="9494874" y="6112594"/>
            <a:ext cx="2296633" cy="489097"/>
          </a:xfrm>
          <a:prstGeom prst="wedgeRectCallout">
            <a:avLst>
              <a:gd name="adj1" fmla="val -364564"/>
              <a:gd name="adj2" fmla="val -3872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Checken </a:t>
            </a:r>
          </a:p>
        </p:txBody>
      </p:sp>
      <p:sp>
        <p:nvSpPr>
          <p:cNvPr id="8" name="Tekstballon: rechthoek 7">
            <a:extLst>
              <a:ext uri="{FF2B5EF4-FFF2-40B4-BE49-F238E27FC236}">
                <a16:creationId xmlns:a16="http://schemas.microsoft.com/office/drawing/2014/main" xmlns="" id="{38009114-79C3-4972-B30D-96FB2F08DE35}"/>
              </a:ext>
            </a:extLst>
          </p:cNvPr>
          <p:cNvSpPr/>
          <p:nvPr/>
        </p:nvSpPr>
        <p:spPr>
          <a:xfrm>
            <a:off x="9569301" y="4592301"/>
            <a:ext cx="2296633" cy="1255609"/>
          </a:xfrm>
          <a:prstGeom prst="wedgeRectCallout">
            <a:avLst>
              <a:gd name="adj1" fmla="val -367342"/>
              <a:gd name="adj2" fmla="val 234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New </a:t>
            </a:r>
            <a:r>
              <a:rPr lang="nl-NL" dirty="0" err="1">
                <a:solidFill>
                  <a:schemeClr val="tx1"/>
                </a:solidFill>
              </a:rPr>
              <a:t>rule</a:t>
            </a:r>
            <a:r>
              <a:rPr lang="nl-NL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The </a:t>
            </a:r>
            <a:r>
              <a:rPr lang="nl-NL" dirty="0" err="1" smtClean="0">
                <a:solidFill>
                  <a:schemeClr val="tx1"/>
                </a:solidFill>
              </a:rPr>
              <a:t>centre</a:t>
            </a:r>
            <a:r>
              <a:rPr lang="nl-NL" dirty="0" smtClean="0">
                <a:solidFill>
                  <a:schemeClr val="tx1"/>
                </a:solidFill>
              </a:rPr>
              <a:t> of </a:t>
            </a:r>
            <a:r>
              <a:rPr lang="nl-NL" dirty="0" err="1" smtClean="0">
                <a:solidFill>
                  <a:schemeClr val="tx1"/>
                </a:solidFill>
              </a:rPr>
              <a:t>gravity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must </a:t>
            </a:r>
            <a:r>
              <a:rPr lang="nl-NL" dirty="0" err="1">
                <a:solidFill>
                  <a:schemeClr val="tx1"/>
                </a:solidFill>
              </a:rPr>
              <a:t>be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above</a:t>
            </a:r>
            <a:r>
              <a:rPr lang="nl-NL" dirty="0">
                <a:solidFill>
                  <a:schemeClr val="tx1"/>
                </a:solidFill>
              </a:rPr>
              <a:t> the </a:t>
            </a:r>
            <a:r>
              <a:rPr lang="nl-NL" dirty="0" err="1">
                <a:solidFill>
                  <a:schemeClr val="tx1"/>
                </a:solidFill>
              </a:rPr>
              <a:t>spreaders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50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48B1F4F-EF19-480F-A9A8-3F22ABA77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591"/>
            <a:ext cx="10515600" cy="457200"/>
          </a:xfrm>
        </p:spPr>
        <p:txBody>
          <a:bodyPr>
            <a:noAutofit/>
          </a:bodyPr>
          <a:lstStyle/>
          <a:p>
            <a:pPr algn="ctr"/>
            <a:r>
              <a:rPr lang="nl-NL" sz="3200" dirty="0"/>
              <a:t>INTERNATIONAL SOLING CLASS RULES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879F00E-1AB4-4380-B6CE-8168ACFFD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195"/>
            <a:ext cx="10515600" cy="570968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F.2.4.11 Tip weight ................................................................…11 kg</a:t>
            </a:r>
          </a:p>
          <a:p>
            <a:r>
              <a:rPr lang="en-US" dirty="0"/>
              <a:t>(a) The mast complete with all standing and running rigging and supported</a:t>
            </a:r>
          </a:p>
          <a:p>
            <a:r>
              <a:rPr lang="en-US" dirty="0"/>
              <a:t>at the band defined in Rule F.2.4.5 (a) shall weigh not less than 11kg</a:t>
            </a:r>
          </a:p>
          <a:p>
            <a:r>
              <a:rPr lang="en-US" dirty="0"/>
              <a:t>when it is weighed at the band defined in Rule F.2.4.5 (c).</a:t>
            </a:r>
          </a:p>
          <a:p>
            <a:r>
              <a:rPr lang="en-US" dirty="0"/>
              <a:t>(b) For the purpose of this measurement the halyards shall be fully hoisted</a:t>
            </a:r>
          </a:p>
          <a:p>
            <a:r>
              <a:rPr lang="en-US" dirty="0"/>
              <a:t>and the standing rigging secured along the mast. The ends of the</a:t>
            </a:r>
          </a:p>
          <a:p>
            <a:r>
              <a:rPr lang="en-US" dirty="0"/>
              <a:t>rigging below the band defined in rule F.2.4.5 (a) may rest on the</a:t>
            </a:r>
          </a:p>
          <a:p>
            <a:r>
              <a:rPr lang="en-US" dirty="0"/>
              <a:t>ground or be removed so as not to affect the tip weight. The weight of</a:t>
            </a:r>
          </a:p>
          <a:p>
            <a:r>
              <a:rPr lang="en-US" dirty="0"/>
              <a:t>the spinnaker shackle, for the purpose of tip weight, shall not be more</a:t>
            </a:r>
          </a:p>
          <a:p>
            <a:r>
              <a:rPr lang="en-US" dirty="0"/>
              <a:t>than 70gr.</a:t>
            </a:r>
          </a:p>
          <a:p>
            <a:r>
              <a:rPr lang="en-US" dirty="0"/>
              <a:t>(c) The mast shall not be disqualified if a shortfall in the weight measured in</a:t>
            </a:r>
          </a:p>
          <a:p>
            <a:r>
              <a:rPr lang="en-US" dirty="0"/>
              <a:t>accordance with Rule F.2.4.10 can be corrected by the fixing of a</a:t>
            </a:r>
          </a:p>
          <a:p>
            <a:r>
              <a:rPr lang="en-US" dirty="0"/>
              <a:t>corrector weight of not more than </a:t>
            </a:r>
            <a:r>
              <a:rPr lang="en-US" dirty="0">
                <a:highlight>
                  <a:srgbClr val="FFFF00"/>
                </a:highlight>
              </a:rPr>
              <a:t>300gr at a point above the top band.</a:t>
            </a:r>
          </a:p>
          <a:p>
            <a:r>
              <a:rPr lang="en-US" dirty="0"/>
              <a:t>The corrector weight shall be fixed by a screw fitting (bolt and nut)</a:t>
            </a:r>
          </a:p>
          <a:p>
            <a:r>
              <a:rPr lang="en-US" dirty="0"/>
              <a:t>attached through holes drilled in the mast or crane.</a:t>
            </a:r>
          </a:p>
          <a:p>
            <a:r>
              <a:rPr lang="en-US" dirty="0"/>
              <a:t>(d) For the purposes of Rule F.2.4.10 any readily removable fittings such as</a:t>
            </a:r>
          </a:p>
          <a:p>
            <a:r>
              <a:rPr lang="en-US" dirty="0"/>
              <a:t>a wind indicator shall be removed.</a:t>
            </a:r>
            <a:endParaRPr lang="nl-NL" dirty="0"/>
          </a:p>
        </p:txBody>
      </p:sp>
      <p:sp>
        <p:nvSpPr>
          <p:cNvPr id="4" name="Tekstballon: rechthoek 3">
            <a:extLst>
              <a:ext uri="{FF2B5EF4-FFF2-40B4-BE49-F238E27FC236}">
                <a16:creationId xmlns:a16="http://schemas.microsoft.com/office/drawing/2014/main" xmlns="" id="{D3363941-B889-493B-B22E-DC43C63047EB}"/>
              </a:ext>
            </a:extLst>
          </p:cNvPr>
          <p:cNvSpPr/>
          <p:nvPr/>
        </p:nvSpPr>
        <p:spPr>
          <a:xfrm>
            <a:off x="8304028" y="3327991"/>
            <a:ext cx="1169581" cy="489097"/>
          </a:xfrm>
          <a:prstGeom prst="wedgeRectCallout">
            <a:avLst>
              <a:gd name="adj1" fmla="val -358234"/>
              <a:gd name="adj2" fmla="val 24823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2,7 kg</a:t>
            </a:r>
          </a:p>
        </p:txBody>
      </p:sp>
      <p:sp>
        <p:nvSpPr>
          <p:cNvPr id="5" name="Tekstballon: rechthoek 4">
            <a:extLst>
              <a:ext uri="{FF2B5EF4-FFF2-40B4-BE49-F238E27FC236}">
                <a16:creationId xmlns:a16="http://schemas.microsoft.com/office/drawing/2014/main" xmlns="" id="{515B654D-9FC0-4135-8E12-1A2443756B30}"/>
              </a:ext>
            </a:extLst>
          </p:cNvPr>
          <p:cNvSpPr/>
          <p:nvPr/>
        </p:nvSpPr>
        <p:spPr>
          <a:xfrm>
            <a:off x="9998149" y="3980121"/>
            <a:ext cx="1169581" cy="559981"/>
          </a:xfrm>
          <a:prstGeom prst="wedgeRectCallout">
            <a:avLst>
              <a:gd name="adj1" fmla="val -324597"/>
              <a:gd name="adj2" fmla="val 1009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500 mm at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top</a:t>
            </a:r>
          </a:p>
        </p:txBody>
      </p:sp>
    </p:spTree>
    <p:extLst>
      <p:ext uri="{BB962C8B-B14F-4D97-AF65-F5344CB8AC3E}">
        <p14:creationId xmlns:p14="http://schemas.microsoft.com/office/powerpoint/2010/main" val="635595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F13D709-809E-4F1A-9E67-310DF6133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456"/>
          </a:xfrm>
        </p:spPr>
        <p:txBody>
          <a:bodyPr/>
          <a:lstStyle/>
          <a:p>
            <a:pPr algn="ctr"/>
            <a:r>
              <a:rPr lang="nl-NL" dirty="0"/>
              <a:t>Design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answers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64857D-BA0D-4EFA-BCCB-A88E1F451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didn’t</a:t>
            </a:r>
            <a:r>
              <a:rPr lang="nl-NL" dirty="0"/>
              <a:t> we </a:t>
            </a:r>
            <a:r>
              <a:rPr lang="nl-NL" dirty="0" err="1" smtClean="0"/>
              <a:t>add</a:t>
            </a:r>
            <a:r>
              <a:rPr lang="nl-NL" dirty="0" smtClean="0"/>
              <a:t> </a:t>
            </a:r>
            <a:r>
              <a:rPr lang="nl-NL" dirty="0"/>
              <a:t>extra </a:t>
            </a:r>
            <a:r>
              <a:rPr lang="nl-NL" dirty="0" err="1"/>
              <a:t>material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 smtClean="0"/>
              <a:t>balance</a:t>
            </a:r>
            <a:r>
              <a:rPr lang="nl-NL" dirty="0" smtClean="0"/>
              <a:t> </a:t>
            </a:r>
            <a:r>
              <a:rPr lang="nl-NL" dirty="0"/>
              <a:t>the top </a:t>
            </a:r>
            <a:r>
              <a:rPr lang="nl-NL" dirty="0" err="1"/>
              <a:t>weight</a:t>
            </a:r>
            <a:r>
              <a:rPr lang="nl-NL" dirty="0"/>
              <a:t>?</a:t>
            </a:r>
          </a:p>
          <a:p>
            <a:pPr lvl="1"/>
            <a:r>
              <a:rPr lang="nl-NL" dirty="0" err="1">
                <a:solidFill>
                  <a:srgbClr val="00B0F0"/>
                </a:solidFill>
              </a:rPr>
              <a:t>If</a:t>
            </a:r>
            <a:r>
              <a:rPr lang="nl-NL" dirty="0">
                <a:solidFill>
                  <a:srgbClr val="00B0F0"/>
                </a:solidFill>
              </a:rPr>
              <a:t> we </a:t>
            </a:r>
            <a:r>
              <a:rPr lang="nl-NL" dirty="0" err="1" smtClean="0">
                <a:solidFill>
                  <a:srgbClr val="00B0F0"/>
                </a:solidFill>
              </a:rPr>
              <a:t>add</a:t>
            </a:r>
            <a:r>
              <a:rPr lang="nl-NL" dirty="0" smtClean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material</a:t>
            </a:r>
            <a:r>
              <a:rPr lang="nl-NL" dirty="0">
                <a:solidFill>
                  <a:srgbClr val="00B0F0"/>
                </a:solidFill>
              </a:rPr>
              <a:t> the </a:t>
            </a:r>
            <a:r>
              <a:rPr lang="nl-NL" dirty="0" err="1">
                <a:solidFill>
                  <a:srgbClr val="00B0F0"/>
                </a:solidFill>
              </a:rPr>
              <a:t>charactiristics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would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be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very</a:t>
            </a:r>
            <a:r>
              <a:rPr lang="nl-NL" dirty="0">
                <a:solidFill>
                  <a:srgbClr val="00B0F0"/>
                </a:solidFill>
              </a:rPr>
              <a:t> different. </a:t>
            </a:r>
            <a:r>
              <a:rPr lang="nl-NL" dirty="0" err="1">
                <a:solidFill>
                  <a:srgbClr val="00B0F0"/>
                </a:solidFill>
              </a:rPr>
              <a:t>This</a:t>
            </a:r>
            <a:r>
              <a:rPr lang="nl-NL" dirty="0">
                <a:solidFill>
                  <a:srgbClr val="00B0F0"/>
                </a:solidFill>
              </a:rPr>
              <a:t> mast has </a:t>
            </a:r>
            <a:r>
              <a:rPr lang="nl-NL" dirty="0" err="1">
                <a:solidFill>
                  <a:srgbClr val="00B0F0"/>
                </a:solidFill>
              </a:rPr>
              <a:t>the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same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bending</a:t>
            </a:r>
            <a:r>
              <a:rPr lang="nl-NL" dirty="0">
                <a:solidFill>
                  <a:srgbClr val="00B0F0"/>
                </a:solidFill>
              </a:rPr>
              <a:t> performance as </a:t>
            </a:r>
            <a:r>
              <a:rPr lang="nl-NL" dirty="0" err="1">
                <a:solidFill>
                  <a:srgbClr val="00B0F0"/>
                </a:solidFill>
              </a:rPr>
              <a:t>the</a:t>
            </a:r>
            <a:r>
              <a:rPr lang="nl-NL" dirty="0">
                <a:solidFill>
                  <a:srgbClr val="00B0F0"/>
                </a:solidFill>
              </a:rPr>
              <a:t> aluminium mast.</a:t>
            </a:r>
          </a:p>
          <a:p>
            <a:r>
              <a:rPr lang="nl-NL" dirty="0" err="1"/>
              <a:t>Main</a:t>
            </a:r>
            <a:r>
              <a:rPr lang="nl-NL" dirty="0"/>
              <a:t>(</a:t>
            </a:r>
            <a:r>
              <a:rPr lang="nl-NL" dirty="0" err="1"/>
              <a:t>only</a:t>
            </a:r>
            <a:r>
              <a:rPr lang="nl-NL" dirty="0"/>
              <a:t>) </a:t>
            </a:r>
            <a:r>
              <a:rPr lang="nl-NL" dirty="0" err="1"/>
              <a:t>reason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 smtClean="0"/>
              <a:t>develop</a:t>
            </a:r>
            <a:r>
              <a:rPr lang="nl-NL" dirty="0" smtClean="0"/>
              <a:t> </a:t>
            </a:r>
            <a:r>
              <a:rPr lang="nl-NL" dirty="0"/>
              <a:t>the carbon mast.</a:t>
            </a:r>
          </a:p>
          <a:p>
            <a:pPr lvl="1"/>
            <a:r>
              <a:rPr lang="nl-NL" dirty="0">
                <a:solidFill>
                  <a:srgbClr val="00B0F0"/>
                </a:solidFill>
              </a:rPr>
              <a:t>No </a:t>
            </a:r>
            <a:r>
              <a:rPr lang="nl-NL" dirty="0" err="1">
                <a:solidFill>
                  <a:srgbClr val="00B0F0"/>
                </a:solidFill>
              </a:rPr>
              <a:t>good</a:t>
            </a:r>
            <a:r>
              <a:rPr lang="nl-NL" dirty="0">
                <a:solidFill>
                  <a:srgbClr val="00B0F0"/>
                </a:solidFill>
              </a:rPr>
              <a:t> aluminium </a:t>
            </a:r>
            <a:r>
              <a:rPr lang="nl-NL" dirty="0" err="1">
                <a:solidFill>
                  <a:srgbClr val="00B0F0"/>
                </a:solidFill>
              </a:rPr>
              <a:t>masts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 smtClean="0">
                <a:solidFill>
                  <a:srgbClr val="00B0F0"/>
                </a:solidFill>
              </a:rPr>
              <a:t>available</a:t>
            </a:r>
            <a:r>
              <a:rPr lang="nl-NL" dirty="0" smtClean="0">
                <a:solidFill>
                  <a:srgbClr val="00B0F0"/>
                </a:solidFill>
              </a:rPr>
              <a:t> </a:t>
            </a:r>
            <a:r>
              <a:rPr lang="nl-NL" dirty="0">
                <a:solidFill>
                  <a:srgbClr val="00B0F0"/>
                </a:solidFill>
              </a:rPr>
              <a:t>on the market.</a:t>
            </a:r>
          </a:p>
          <a:p>
            <a:pPr lvl="1"/>
            <a:r>
              <a:rPr lang="nl-NL" dirty="0">
                <a:solidFill>
                  <a:srgbClr val="00B0F0"/>
                </a:solidFill>
              </a:rPr>
              <a:t>Low </a:t>
            </a:r>
            <a:r>
              <a:rPr lang="nl-NL" dirty="0" err="1">
                <a:solidFill>
                  <a:srgbClr val="00B0F0"/>
                </a:solidFill>
              </a:rPr>
              <a:t>cost</a:t>
            </a:r>
            <a:r>
              <a:rPr lang="nl-NL" dirty="0">
                <a:solidFill>
                  <a:srgbClr val="00B0F0"/>
                </a:solidFill>
              </a:rPr>
              <a:t> </a:t>
            </a:r>
            <a:r>
              <a:rPr lang="nl-NL" dirty="0" err="1">
                <a:solidFill>
                  <a:srgbClr val="00B0F0"/>
                </a:solidFill>
              </a:rPr>
              <a:t>for</a:t>
            </a:r>
            <a:r>
              <a:rPr lang="nl-NL" dirty="0">
                <a:solidFill>
                  <a:srgbClr val="00B0F0"/>
                </a:solidFill>
              </a:rPr>
              <a:t> small </a:t>
            </a:r>
            <a:r>
              <a:rPr lang="nl-NL" dirty="0" err="1">
                <a:solidFill>
                  <a:srgbClr val="00B0F0"/>
                </a:solidFill>
              </a:rPr>
              <a:t>quantities</a:t>
            </a:r>
            <a:endParaRPr lang="nl-NL" dirty="0"/>
          </a:p>
          <a:p>
            <a:r>
              <a:rPr lang="nl-NL" dirty="0" err="1" smtClean="0"/>
              <a:t>Durability</a:t>
            </a:r>
            <a:r>
              <a:rPr lang="nl-NL" dirty="0" smtClean="0"/>
              <a:t>.</a:t>
            </a:r>
            <a:endParaRPr lang="nl-NL" dirty="0"/>
          </a:p>
          <a:p>
            <a:pPr lvl="1"/>
            <a:r>
              <a:rPr lang="nl-NL" dirty="0" smtClean="0">
                <a:solidFill>
                  <a:srgbClr val="00B0F0"/>
                </a:solidFill>
              </a:rPr>
              <a:t>Carbon </a:t>
            </a:r>
            <a:r>
              <a:rPr lang="nl-NL" dirty="0" err="1">
                <a:solidFill>
                  <a:srgbClr val="00B0F0"/>
                </a:solidFill>
              </a:rPr>
              <a:t>will</a:t>
            </a:r>
            <a:r>
              <a:rPr lang="nl-NL" dirty="0">
                <a:solidFill>
                  <a:srgbClr val="00B0F0"/>
                </a:solidFill>
              </a:rPr>
              <a:t> last </a:t>
            </a:r>
            <a:r>
              <a:rPr lang="nl-NL" dirty="0" err="1">
                <a:solidFill>
                  <a:srgbClr val="00B0F0"/>
                </a:solidFill>
              </a:rPr>
              <a:t>longer</a:t>
            </a:r>
            <a:r>
              <a:rPr lang="nl-NL" dirty="0" smtClean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155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628</Words>
  <Application>Microsoft Macintosh PowerPoint</Application>
  <PresentationFormat>Custom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Kantoorthema</vt:lpstr>
      <vt:lpstr>Orion Project</vt:lpstr>
      <vt:lpstr>Introduction </vt:lpstr>
      <vt:lpstr>PowerPoint Presentation</vt:lpstr>
      <vt:lpstr>Measurements </vt:lpstr>
      <vt:lpstr>INTERNATIONAL SOLING CLASS RULES</vt:lpstr>
      <vt:lpstr>INTERNATIONAL SOLING CLASS RULES</vt:lpstr>
      <vt:lpstr>Design Questions and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 Project</dc:title>
  <dc:creator>Jeroen van Schaik</dc:creator>
  <cp:lastModifiedBy>Thomas Wilkes</cp:lastModifiedBy>
  <cp:revision>18</cp:revision>
  <dcterms:created xsi:type="dcterms:W3CDTF">2018-07-11T10:10:30Z</dcterms:created>
  <dcterms:modified xsi:type="dcterms:W3CDTF">2018-07-17T20:27:26Z</dcterms:modified>
</cp:coreProperties>
</file>